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68" r:id="rId2"/>
    <p:sldId id="266" r:id="rId3"/>
    <p:sldId id="267" r:id="rId4"/>
    <p:sldId id="259" r:id="rId5"/>
    <p:sldId id="261" r:id="rId6"/>
    <p:sldId id="263" r:id="rId7"/>
    <p:sldId id="262" r:id="rId8"/>
    <p:sldId id="264" r:id="rId9"/>
    <p:sldId id="257" r:id="rId10"/>
    <p:sldId id="260" r:id="rId11"/>
    <p:sldId id="258" r:id="rId12"/>
    <p:sldId id="265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98" d="100"/>
          <a:sy n="98" d="100"/>
        </p:scale>
        <p:origin x="9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661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726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758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969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0155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779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3856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7320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049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461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323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52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928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956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111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539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234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0C403C7-7DDB-4561-ADAD-4716E883582D}" type="datetimeFigureOut">
              <a:rPr lang="en-US" smtClean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E4CF66AD-59BE-4117-BCA7-EAE093B2F5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128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820ee9b-76d1-4d34-8ff7-68cc3ab6be56/89d43b009a68fd064402?experience=power-bi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tiffanyconway@bonitz.com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app.powerbi.com/groups/me/reports/0820ee9b-76d1-4d34-8ff7-68cc3ab6be56/32f7badea256a1e9e90c?experience=power-bi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pp.powerbi.com/groups/me/reports/0820ee9b-76d1-4d34-8ff7-68cc3ab6be56/bc5a6a09878aabe15055?experience=power-bi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app.powerbi.com/groups/me/reports/0820ee9b-76d1-4d34-8ff7-68cc3ab6be56/32f7badea256a1e9e90c?experience=power-bi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app.powerbi.com/groups/me/reports/0820ee9b-76d1-4d34-8ff7-68cc3ab6be56/bc5a6a09878aabe15055?experience=power-bi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820ee9b-76d1-4d34-8ff7-68cc3ab6be56/e74e35033512d8c9dbf4?experience=power-bi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5A992EA8-A2AE-480C-BFF9-7B1346439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0F6F97DA-7406-453D-9AB4-28B0891BB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1D171A9-30C8-4156-8EAF-50888EBE7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52A6C74-8DC4-4902-962C-0DAFD7F9B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34C65DE-5132-426E-9E92-81CB9EFF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63FE9C4-150E-4C97-A21E-53B7CD261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4DD7FA2-5B3A-4DD2-BA1A-735CC86BA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B11D6824-D097-439B-9956-5436E5111A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5669AB50-4CAD-4D10-A09A-A0C01AF9E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3387F2-0223-E680-03A9-098F0ADDD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0773" y="1113062"/>
            <a:ext cx="3382297" cy="328195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Music City Analysis by Building Permits </a:t>
            </a:r>
            <a:br>
              <a:rPr lang="en-US" sz="30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r>
              <a:rPr lang="en-US" sz="30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Tiffany Conway DA12 Capstone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EAF3D0B-3400-463D-7801-4C07482E59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6973" r="-1" b="-1"/>
          <a:stretch/>
        </p:blipFill>
        <p:spPr>
          <a:xfrm>
            <a:off x="1109763" y="1726876"/>
            <a:ext cx="6470907" cy="340113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1008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1DD029FC-684F-483A-A8BD-1F092BFFB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F3C96DD-C9B2-4B53-AEC5-8CB276D3C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62F19CA-71D7-45F5-9123-CA712C528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886C2A0-05BA-4243-B351-00C64563A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C87CEB4-8F81-455D-A076-159940550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C9FC7F0-1AE4-4459-B8F2-219D7598B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D48B9DA-44B2-4334-96CF-D089EFEC9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79089964-B99F-487E-840E-FD3D7E88C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EC4611E9-9EAD-44EF-967C-9F3F3066D0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5916A076-E219-44E3-8EB5-1C04EFCD17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D764F0A0-D07C-4159-9427-D25058257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3BC003-D6B7-4BF0-937D-4A015F6DE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9027"/>
            <a:ext cx="12192000" cy="6867027"/>
            <a:chOff x="0" y="-2373"/>
            <a:chExt cx="12192000" cy="6867027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903268C-2C5A-4507-9244-86102327B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39F7113-C588-46FB-ADDE-55CEC5981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6481A55-E6DE-4B8B-9847-0230D12F7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52FD8DB-2F6F-462A-9BF4-1E26C9332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E52543D-8290-40DE-990A-27CC1992A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ECC693B-FBF3-45DD-849C-AC1B1B290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6515BC8-A1CA-4EB4-81D8-6A891458F7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94608" y="402165"/>
              <a:ext cx="6574058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7" name="Freeform 5">
              <a:extLst>
                <a:ext uri="{FF2B5EF4-FFF2-40B4-BE49-F238E27FC236}">
                  <a16:creationId xmlns:a16="http://schemas.microsoft.com/office/drawing/2014/main" id="{ED9E2ADE-2C74-4E7D-8701-6AE23ABD4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B7EBD6DC-7188-4268-9886-6535F41A6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493CCA32-0C37-4525-8FFC-D62C5EEFB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E8DEABF-BA3E-1865-4548-7A26FF266570}"/>
              </a:ext>
            </a:extLst>
          </p:cNvPr>
          <p:cNvSpPr txBox="1"/>
          <p:nvPr/>
        </p:nvSpPr>
        <p:spPr>
          <a:xfrm>
            <a:off x="1154955" y="2120900"/>
            <a:ext cx="3133726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bg1"/>
                </a:solidFill>
              </a:rPr>
              <a:t>Residential Permits pulled 8/21 to 8/24 </a:t>
            </a:r>
            <a:r>
              <a:rPr lang="en-US" dirty="0">
                <a:solidFill>
                  <a:schemeClr val="bg1"/>
                </a:solidFill>
                <a:hlinkClick r:id="rId3"/>
              </a:rPr>
              <a:t>Permits Power BI - Power BI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8B365E-9D22-0ED3-1999-21354DF01A1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008" r="1681" b="-1"/>
          <a:stretch/>
        </p:blipFill>
        <p:spPr>
          <a:xfrm>
            <a:off x="5194607" y="1173105"/>
            <a:ext cx="6391533" cy="451179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014FF2D-4863-43AA-82A7-958E9F743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080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AE3E5-3650-E652-D1F8-FE84A60B7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Permit Types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B701E-2E66-05B5-2849-4339E2E921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Commercial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0B29D1-C122-7274-8657-ACEC7B53A02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CACA = Building Commercial Addition</a:t>
            </a:r>
          </a:p>
          <a:p>
            <a:r>
              <a:rPr lang="en-US" dirty="0"/>
              <a:t>CACF = Building Commercial Foundation</a:t>
            </a:r>
          </a:p>
          <a:p>
            <a:r>
              <a:rPr lang="en-US" dirty="0"/>
              <a:t>CACG =Building Commercial Structural Frame,    </a:t>
            </a:r>
          </a:p>
          <a:p>
            <a:r>
              <a:rPr lang="en-US" dirty="0"/>
              <a:t>CACH= Building Commercial Shell   </a:t>
            </a:r>
          </a:p>
          <a:p>
            <a:r>
              <a:rPr lang="en-US" dirty="0"/>
              <a:t>CACJ = Building Commercial Fire Damage </a:t>
            </a:r>
          </a:p>
          <a:p>
            <a:r>
              <a:rPr lang="en-US" dirty="0"/>
              <a:t>CACK =Building Commercial Roofing/Siding</a:t>
            </a:r>
          </a:p>
          <a:p>
            <a:r>
              <a:rPr lang="en-US" dirty="0"/>
              <a:t>CACL= Building Commercial Rehab Storm Damage </a:t>
            </a:r>
          </a:p>
          <a:p>
            <a:r>
              <a:rPr lang="en-US" dirty="0"/>
              <a:t>CACN=Building Commercial New</a:t>
            </a:r>
          </a:p>
          <a:p>
            <a:r>
              <a:rPr lang="en-US" dirty="0"/>
              <a:t>CACR=Building Commercial Rehab </a:t>
            </a:r>
          </a:p>
          <a:p>
            <a:r>
              <a:rPr lang="en-US" dirty="0"/>
              <a:t>CACS=Building Commercial New Storm Damage </a:t>
            </a:r>
          </a:p>
          <a:p>
            <a:r>
              <a:rPr lang="en-US" dirty="0"/>
              <a:t>CACT=Building Commercial Tenant Finish Out </a:t>
            </a:r>
          </a:p>
          <a:p>
            <a:r>
              <a:rPr lang="en-US" dirty="0"/>
              <a:t>CACP=Building Commercial Change of Contractor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0F5498-00C4-5C6A-9BCA-B518FAF31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Residential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01E0B7-BAEB-FCF5-473C-3B74A6BEC0B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CARA= Building Residential Addition</a:t>
            </a:r>
          </a:p>
          <a:p>
            <a:r>
              <a:rPr lang="en-US" dirty="0"/>
              <a:t>CARE= Building Residential Amend Permit</a:t>
            </a:r>
          </a:p>
          <a:p>
            <a:r>
              <a:rPr lang="en-US" dirty="0"/>
              <a:t>CARF=Building Residential Foundation</a:t>
            </a:r>
          </a:p>
          <a:p>
            <a:r>
              <a:rPr lang="en-US" dirty="0"/>
              <a:t>CARK=Building Residential Roofing/Siding</a:t>
            </a:r>
          </a:p>
          <a:p>
            <a:r>
              <a:rPr lang="en-US" dirty="0"/>
              <a:t>CARL= Building Residential Rehab Storm Damage  </a:t>
            </a:r>
          </a:p>
          <a:p>
            <a:r>
              <a:rPr lang="en-US" dirty="0"/>
              <a:t>CARN=Building Residential New</a:t>
            </a:r>
          </a:p>
          <a:p>
            <a:r>
              <a:rPr lang="en-US" dirty="0"/>
              <a:t>CARR=Building Residential Rehab</a:t>
            </a:r>
          </a:p>
          <a:p>
            <a:r>
              <a:rPr lang="en-US" dirty="0"/>
              <a:t>CARS=Building Residential New Storm Damage</a:t>
            </a:r>
          </a:p>
          <a:p>
            <a:r>
              <a:rPr lang="en-US" dirty="0"/>
              <a:t>CART=Building Residential Tenant Finish Out</a:t>
            </a:r>
          </a:p>
          <a:p>
            <a:r>
              <a:rPr lang="en-US" dirty="0"/>
              <a:t>CARP=Building Residential Change of Contractor</a:t>
            </a:r>
          </a:p>
        </p:txBody>
      </p:sp>
    </p:spTree>
    <p:extLst>
      <p:ext uri="{BB962C8B-B14F-4D97-AF65-F5344CB8AC3E}">
        <p14:creationId xmlns:p14="http://schemas.microsoft.com/office/powerpoint/2010/main" val="864183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2FDDF-D72D-901B-DE95-77CAF2C76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B6AC4-E549-D7D4-DAC6-AC694E83EC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Commercial 	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F9D18-E200-28DC-2963-BA08CC0622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Residential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A43AE9-724D-22EA-023F-2D6968CF89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Growth 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37A9E307-88B0-7629-526A-1F0B6216DE73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t="3605" b="3605"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82FB97C-066C-2F86-4FCA-58701BEAE822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/>
          <a:lstStyle/>
          <a:p>
            <a:r>
              <a:rPr lang="en-US" dirty="0"/>
              <a:t>916.97 million over 4 year span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AD3689-4D6E-EBE5-2496-224E1A42C260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US" dirty="0"/>
              <a:t>Total Construction costs over all permits 730.75 million 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72C2451-7AE8-620C-D348-73D241EFB2F0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r>
              <a:rPr lang="en-US" dirty="0"/>
              <a:t>Career path will stay the same as well confirmed that want to be apart of the growth in music city 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1E90D9BD-D377-CF7B-2706-AF2253810EAB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t="5934" b="5934"/>
          <a:stretch/>
        </p:blipFill>
        <p:spPr/>
      </p:pic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0CCF8C15-367D-86B1-F994-B80759392D6E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l="2814" r="2814"/>
          <a:stretch/>
        </p:blipFill>
        <p:spPr/>
      </p:pic>
    </p:spTree>
    <p:extLst>
      <p:ext uri="{BB962C8B-B14F-4D97-AF65-F5344CB8AC3E}">
        <p14:creationId xmlns:p14="http://schemas.microsoft.com/office/powerpoint/2010/main" val="3995678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5779281-7937-47A5-9678-B6FDAD972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C6A5F94-EA1E-47C7-A6EE-BBF381891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45E2F18-3105-4F3B-99FD-83B4793DA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381AF66-114C-4563-B095-288F42CCB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47F9408-6CFC-4676-AD20-F02C796EB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7ADB05A-D37F-413A-B91E-5BB1FF628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654F3E1-5DC0-4E84-B666-997F05FA0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6705C03F-F9C3-432E-8D6A-7396A5D23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A9832115-0F55-42D3-9A09-385BD837D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E7DA4E2E-EF02-4DA8-B2D4-458977719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4E7CA534-C00D-4395-B324-C66C955E5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314C310-850D-4491-AA52-C75BEA68B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12" name="Title 11">
            <a:extLst>
              <a:ext uri="{FF2B5EF4-FFF2-40B4-BE49-F238E27FC236}">
                <a16:creationId xmlns:a16="http://schemas.microsoft.com/office/drawing/2014/main" id="{8FC87FE3-3813-AB7B-9B93-C7BD329BE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247" y="1085549"/>
            <a:ext cx="3430947" cy="46869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600" dirty="0">
                <a:solidFill>
                  <a:schemeClr val="tx1"/>
                </a:solidFill>
              </a:rPr>
              <a:t>Questions 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3066262-68CA-1C83-3B2E-E9E3DFA3B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41399" y="1085549"/>
            <a:ext cx="5579707" cy="46869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Thank you for your time, I am so ever grateful that I have the opportunity in front of me that just was given to continue in my passion of construction. Still hope one day I can be drive to make it to be recognized on National Women in Construction.  For any of your flooring needs please feel free to reach out to me.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tiffanyconway@bonitz.com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Tiffany Conway 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Project Manager </a:t>
            </a:r>
          </a:p>
          <a:p>
            <a:pPr>
              <a:buFont typeface="Wingdings 3" charset="2"/>
              <a:buChar char=""/>
            </a:pPr>
            <a:r>
              <a:rPr lang="en-US" dirty="0">
                <a:solidFill>
                  <a:schemeClr val="tx1"/>
                </a:solidFill>
              </a:rPr>
              <a:t>Bonitz, INC </a:t>
            </a:r>
          </a:p>
        </p:txBody>
      </p:sp>
      <p:sp>
        <p:nvSpPr>
          <p:cNvPr id="39" name="Footer Placeholder 4">
            <a:extLst>
              <a:ext uri="{FF2B5EF4-FFF2-40B4-BE49-F238E27FC236}">
                <a16:creationId xmlns:a16="http://schemas.microsoft.com/office/drawing/2014/main" id="{0308D749-5984-4BB8-A788-A85D24304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b="0" i="0" kern="12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rgbClr val="B31166"/>
              </a:solidFill>
            </a:endParaRP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95B8172D-A4C8-41B4-8991-78BBEC403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7718854" y="6391839"/>
            <a:ext cx="2997637" cy="30479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000" b="0" i="0" kern="12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b="1" dirty="0">
              <a:solidFill>
                <a:srgbClr val="B311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663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FAA4B-6D38-0608-AB12-530ABF6D0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41B20-2F84-1D2B-4E4A-10308792F9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Motivations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902D065D-A9B2-49BD-38EC-2A54865FB8A4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4130" r="4130"/>
          <a:stretch/>
        </p:blipFill>
        <p:spPr>
          <a:xfrm>
            <a:off x="4748463" y="2682259"/>
            <a:ext cx="2691242" cy="159151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84F12-3162-E4BD-AB7F-0876CFCCB07D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Why are people moving to Nashville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 growth going to continue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EA4F68-6D2F-B645-46AB-D53FFBE92D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Construction Cost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22C15905-BB73-499C-6EE9-F90162EB117B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t="4071" b="4071"/>
          <a:stretch/>
        </p:blipFill>
        <p:spPr>
          <a:xfrm>
            <a:off x="8262679" y="2682259"/>
            <a:ext cx="2691241" cy="1591510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327D20A-B095-421D-0D39-476264CD1357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Commercial and by each permit type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Residential and by each permit type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F95B398-0912-DFE3-774E-6F6ADE8901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Location of permits</a:t>
            </a: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53D729F6-1977-5F4A-19E2-37254125DB43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l="3527" r="3527"/>
          <a:stretch/>
        </p:blipFill>
        <p:spPr>
          <a:xfrm>
            <a:off x="1238080" y="2636185"/>
            <a:ext cx="2690813" cy="1592263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BEE3EBB-B17D-9EC3-65C7-B7DD4F8DB364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Commercial Building locations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Residential building locations</a:t>
            </a:r>
          </a:p>
        </p:txBody>
      </p:sp>
    </p:spTree>
    <p:extLst>
      <p:ext uri="{BB962C8B-B14F-4D97-AF65-F5344CB8AC3E}">
        <p14:creationId xmlns:p14="http://schemas.microsoft.com/office/powerpoint/2010/main" val="2169535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2A012-72CF-C309-5A5A-548A4701C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9B9071-662A-C9BA-38E7-15C075CFB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Growth 	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BA2881C9-150F-0AC9-13D1-9BB9794716AD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2563" r="2563"/>
          <a:stretch/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33F21B-9742-DACE-9128-9F2D35ABEB05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86 people daily average moving here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Nashville Projected to grow by 97.4% from 2022 to 2060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455A69-7B3A-2FAC-6E68-0F01214EF4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Why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C2021BB6-21BC-66DF-F5D8-EAF914DBF704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t="13240" b="13240"/>
          <a:stretch/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3D709F3-F681-664B-547C-5E856E483C02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Diverse international cultures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Music, night life, Country music hall fame, Music City Center, African American  Museum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8FD4E4B-F33F-8312-8698-FA79B5A339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Sports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54DDF7-27A8-31F7-FDF4-3C744E7A1963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1391366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Predators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Titans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Soccer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Sounds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Woman's Basketball coming soon 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1694DE7-F895-75C1-F82F-9929BD55E35F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t="319" b="319"/>
          <a:stretch/>
        </p:blipFill>
        <p:spPr/>
      </p:pic>
    </p:spTree>
    <p:extLst>
      <p:ext uri="{BB962C8B-B14F-4D97-AF65-F5344CB8AC3E}">
        <p14:creationId xmlns:p14="http://schemas.microsoft.com/office/powerpoint/2010/main" val="916961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856BD3-5279-6610-EAD4-647DB4610F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298" b="1946"/>
          <a:stretch/>
        </p:blipFill>
        <p:spPr>
          <a:xfrm>
            <a:off x="676656" y="2010922"/>
            <a:ext cx="5647944" cy="4847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FA6478-5095-E880-B41A-6E2A797FB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Change of Nashville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0BA1F27-7E3F-49B9-D22D-BB34ABDDB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568633"/>
            <a:ext cx="3822189" cy="3608330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Skyline of 2015 verses skyline of 2024 </a:t>
            </a:r>
          </a:p>
          <a:p>
            <a:r>
              <a:rPr lang="en-US" sz="2000" dirty="0"/>
              <a:t>Population continually increasing and with that must build homes to put the new residences  </a:t>
            </a:r>
          </a:p>
          <a:p>
            <a:r>
              <a:rPr lang="en-US" sz="2000" dirty="0"/>
              <a:t>Headquarters in Nashville include Amazon, Oracle, HCA, Community Health Services, Sony, Vanderbilt, and many more </a:t>
            </a:r>
          </a:p>
        </p:txBody>
      </p:sp>
    </p:spTree>
    <p:extLst>
      <p:ext uri="{BB962C8B-B14F-4D97-AF65-F5344CB8AC3E}">
        <p14:creationId xmlns:p14="http://schemas.microsoft.com/office/powerpoint/2010/main" val="2707536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D9851-0503-2ED6-94B9-4770B0BB2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costs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4A769-EE30-D1CE-4531-2C899ABEC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Commercial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7DD9-2DC4-CD1A-8B97-5F8AB6037F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Total Construction costs over all permits 916.97 million  </a:t>
            </a:r>
          </a:p>
          <a:p>
            <a:pPr>
              <a:buFontTx/>
              <a:buChar char="-"/>
            </a:pPr>
            <a:r>
              <a:rPr lang="en-US" dirty="0"/>
              <a:t>2021 12.19%, $111,796,047</a:t>
            </a:r>
          </a:p>
          <a:p>
            <a:pPr>
              <a:buFontTx/>
              <a:buChar char="-"/>
            </a:pPr>
            <a:r>
              <a:rPr lang="en-US" dirty="0"/>
              <a:t>2022 28.96%, $265,535,304</a:t>
            </a:r>
          </a:p>
          <a:p>
            <a:pPr>
              <a:buFontTx/>
              <a:buChar char="-"/>
            </a:pPr>
            <a:r>
              <a:rPr lang="en-US" dirty="0"/>
              <a:t>2023 40.67% , $372,973,821</a:t>
            </a:r>
          </a:p>
          <a:p>
            <a:pPr>
              <a:buFontTx/>
              <a:buChar char="-"/>
            </a:pPr>
            <a:r>
              <a:rPr lang="en-US" dirty="0"/>
              <a:t>2024 18.18%, $166,664,089</a:t>
            </a:r>
          </a:p>
          <a:p>
            <a:pPr>
              <a:buFontTx/>
              <a:buChar char="-"/>
            </a:pPr>
            <a:r>
              <a:rPr lang="en-US" dirty="0">
                <a:hlinkClick r:id="rId2"/>
              </a:rPr>
              <a:t>Permits Power BI - Power BI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0000E8-4297-9118-D4DD-5BBE0C285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667" y="1069675"/>
            <a:ext cx="5925334" cy="477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711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52F4-A130-3FCC-7D5D-77AC19B5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Commercial Permits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E46EC0-7388-4613-9DB0-C8AB0BD4ED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54953" y="2519576"/>
            <a:ext cx="4227752" cy="3796384"/>
          </a:xfrm>
        </p:spPr>
        <p:txBody>
          <a:bodyPr/>
          <a:lstStyle/>
          <a:p>
            <a:r>
              <a:rPr lang="en-US" dirty="0"/>
              <a:t>Building Commercial Shell is 53.10% </a:t>
            </a:r>
          </a:p>
          <a:p>
            <a:r>
              <a:rPr lang="en-US" dirty="0"/>
              <a:t>Building New makes up 17.94% </a:t>
            </a:r>
          </a:p>
          <a:p>
            <a:r>
              <a:rPr lang="en-US" dirty="0"/>
              <a:t>Building Addition make up 11.85% </a:t>
            </a:r>
          </a:p>
          <a:p>
            <a:r>
              <a:rPr lang="en-US" dirty="0"/>
              <a:t>Building Tenant Finish Out makes up 6.92% </a:t>
            </a:r>
          </a:p>
          <a:p>
            <a:r>
              <a:rPr lang="en-US" dirty="0">
                <a:hlinkClick r:id="rId2"/>
              </a:rPr>
              <a:t>Permits Power BI - Power BI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A78957-4050-E4A8-26D0-8859D6F44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011" y="2446129"/>
            <a:ext cx="5470043" cy="416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867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D9851-0503-2ED6-94B9-4770B0BB2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costs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4A769-EE30-D1CE-4531-2C899ABEC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Residential construction costs 	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7DD9-2DC4-CD1A-8B97-5F8AB6037F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Total Construction costs over all permits 730.75 million </a:t>
            </a:r>
          </a:p>
          <a:p>
            <a:r>
              <a:rPr lang="en-US" dirty="0"/>
              <a:t>2021 5.39%, $39,375,896</a:t>
            </a:r>
          </a:p>
          <a:p>
            <a:r>
              <a:rPr lang="en-US" dirty="0"/>
              <a:t>2022 28.73%, $209,957,129</a:t>
            </a:r>
          </a:p>
          <a:p>
            <a:r>
              <a:rPr lang="en-US" dirty="0"/>
              <a:t>2023 27.45%, $200,593,327</a:t>
            </a:r>
          </a:p>
          <a:p>
            <a:r>
              <a:rPr lang="en-US" dirty="0"/>
              <a:t>2024 38.43%, $280,825,377</a:t>
            </a:r>
          </a:p>
          <a:p>
            <a:r>
              <a:rPr lang="en-US" dirty="0">
                <a:hlinkClick r:id="rId2"/>
              </a:rPr>
              <a:t>Permits Power BI - Power BI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F371409-9683-B184-6528-D65711E87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2602" y="1615787"/>
            <a:ext cx="4851946" cy="457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18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FB09-0AC9-3409-8673-F39F0FA68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Residential Permit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2D0A0-755A-963A-79DE-79D11F939F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6696" y="2430011"/>
            <a:ext cx="3282696" cy="13501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Building New Residential 77.59% of the building in the permit types 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Permits Power BI - Power BI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36F02F-6D59-76C3-F430-6730DF273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493" y="2403835"/>
            <a:ext cx="5784769" cy="445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749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5A992EA8-A2AE-480C-BFF9-7B1346439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F6F97DA-7406-453D-9AB4-28B0891BB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1D171A9-30C8-4156-8EAF-50888EBE7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52A6C74-8DC4-4902-962C-0DAFD7F9B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34C65DE-5132-426E-9E92-81CB9EFF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63FE9C4-150E-4C97-A21E-53B7CD261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F4DD7FA2-5B3A-4DD2-BA1A-735CC86BA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B11D6824-D097-439B-9956-5436E5111A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5669AB50-4CAD-4D10-A09A-A0C01AF9E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889F3-E16C-447A-EC4F-418F9897D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Commercial Permits pulled from 8/21 to 8/24 </a:t>
            </a:r>
            <a:r>
              <a:rPr lang="en-US" sz="3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  <a:hlinkClick r:id="rId3"/>
              </a:rPr>
              <a:t>Permits Power BI - Power BI</a:t>
            </a:r>
            <a:endParaRPr lang="en-US" sz="3400" b="0" i="0" kern="1200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8B27BBA-AE99-4D00-A26E-0B49DA4B3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898DFFC-9C98-4276-B117-1EECD56D16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D9DF6785-2B9D-478C-AB08-3A6258EF7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A9C1FA5F-1069-410C-ACE0-A24989171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9AB7A661-60F1-3CEF-3545-2E7A347D0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86" y="1143000"/>
            <a:ext cx="7025144" cy="450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83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359</TotalTime>
  <Words>558</Words>
  <Application>Microsoft Office PowerPoint</Application>
  <PresentationFormat>Widescreen</PresentationFormat>
  <Paragraphs>92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 Boardroom</vt:lpstr>
      <vt:lpstr>Music City Analysis by Building Permits  Tiffany Conway DA12 Capstone</vt:lpstr>
      <vt:lpstr>Project Overview </vt:lpstr>
      <vt:lpstr>Motivations </vt:lpstr>
      <vt:lpstr>Change of Nashville </vt:lpstr>
      <vt:lpstr>Construction costs </vt:lpstr>
      <vt:lpstr>Commercial Permits </vt:lpstr>
      <vt:lpstr>Construction costs </vt:lpstr>
      <vt:lpstr>Residential Permit </vt:lpstr>
      <vt:lpstr>Commercial Permits pulled from 8/21 to 8/24 Permits Power BI - Power BI</vt:lpstr>
      <vt:lpstr>PowerPoint Presentation</vt:lpstr>
      <vt:lpstr>Permit Types </vt:lpstr>
      <vt:lpstr>Recap </vt:lpstr>
      <vt:lpstr>Questions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Tiffany Conway</dc:creator>
  <cp:lastModifiedBy>Tiffany Conway</cp:lastModifiedBy>
  <cp:revision>17</cp:revision>
  <dcterms:created xsi:type="dcterms:W3CDTF">2024-10-12T15:52:22Z</dcterms:created>
  <dcterms:modified xsi:type="dcterms:W3CDTF">2024-10-17T22:33:21Z</dcterms:modified>
</cp:coreProperties>
</file>

<file path=docProps/thumbnail.jpeg>
</file>